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261" r:id="rId2"/>
    <p:sldId id="266" r:id="rId3"/>
    <p:sldId id="285" r:id="rId4"/>
    <p:sldId id="267" r:id="rId5"/>
    <p:sldId id="295" r:id="rId6"/>
    <p:sldId id="273" r:id="rId7"/>
    <p:sldId id="274" r:id="rId8"/>
    <p:sldId id="292" r:id="rId9"/>
    <p:sldId id="283" r:id="rId10"/>
    <p:sldId id="287" r:id="rId11"/>
    <p:sldId id="277" r:id="rId12"/>
    <p:sldId id="289" r:id="rId13"/>
    <p:sldId id="278" r:id="rId14"/>
    <p:sldId id="294" r:id="rId15"/>
    <p:sldId id="288" r:id="rId16"/>
    <p:sldId id="293" r:id="rId17"/>
    <p:sldId id="279" r:id="rId18"/>
    <p:sldId id="271" r:id="rId19"/>
    <p:sldId id="272" r:id="rId20"/>
    <p:sldId id="265" r:id="rId21"/>
    <p:sldId id="282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Jordan - LNC Hannover" initials="HJ-LH" lastIdx="3" clrIdx="0">
    <p:extLst>
      <p:ext uri="{19B8F6BF-5375-455C-9EA6-DF929625EA0E}">
        <p15:presenceInfo xmlns:p15="http://schemas.microsoft.com/office/powerpoint/2012/main" userId="S-1-5-21-1348141386-219690279-3012201208-9197" providerId="AD"/>
      </p:ext>
    </p:extLst>
  </p:cmAuthor>
  <p:cmAuthor id="2" name="Maria Stefanova - LNC Hannover" initials="MS-LH" lastIdx="2" clrIdx="1">
    <p:extLst>
      <p:ext uri="{19B8F6BF-5375-455C-9EA6-DF929625EA0E}">
        <p15:presenceInfo xmlns:p15="http://schemas.microsoft.com/office/powerpoint/2012/main" userId="Maria Stefanova - LNC Hannover" providerId="None"/>
      </p:ext>
    </p:extLst>
  </p:cmAuthor>
  <p:cmAuthor id="3" name="Nicole Härtel - LNC Hannover" initials="NH-LH" lastIdx="5" clrIdx="2">
    <p:extLst>
      <p:ext uri="{19B8F6BF-5375-455C-9EA6-DF929625EA0E}">
        <p15:presenceInfo xmlns:p15="http://schemas.microsoft.com/office/powerpoint/2012/main" userId="S-1-5-21-1348141386-219690279-3012201208-52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852"/>
    <a:srgbClr val="9DBC5E"/>
    <a:srgbClr val="2A4996"/>
    <a:srgbClr val="B6BFDF"/>
    <a:srgbClr val="DDE8CD"/>
    <a:srgbClr val="C6D9B2"/>
    <a:srgbClr val="AFCA50"/>
    <a:srgbClr val="8799C8"/>
    <a:srgbClr val="5574B1"/>
    <a:srgbClr val="B9B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8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81E7078-38D7-4197-BE5E-B8DFC4C3F2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C67DE4-F8E3-49CF-A5EF-5666FD17D5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6E17F-4A80-4D1B-B7C5-70C6F1969E84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4DCC2F-DF89-417B-A7F1-DF6A23F8DC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BF0177-092B-4B7D-B79C-3672E73E2B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73F86-51C2-43BF-889C-58C8AE3278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73627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E14AC-0AF0-4D8F-BD0F-B8675ED4CA75}" type="datetimeFigureOut">
              <a:rPr lang="de-DE" smtClean="0"/>
              <a:t>06.10.2022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84C75-6FC7-4349-A3DF-829B6273D2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0013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3BEE2B1-68C5-4E3F-ABBA-567461FFF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3" y="1499056"/>
            <a:ext cx="12239625" cy="482917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E6D9B69-E47E-45C2-8C90-8663E6C39070}"/>
              </a:ext>
            </a:extLst>
          </p:cNvPr>
          <p:cNvSpPr/>
          <p:nvPr userDrawn="1"/>
        </p:nvSpPr>
        <p:spPr>
          <a:xfrm>
            <a:off x="-22924" y="4699167"/>
            <a:ext cx="12216019" cy="162906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BED2AC-FD34-40AC-A823-E22689D3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07" y="4787388"/>
            <a:ext cx="12192000" cy="81952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1E068E2-F731-4359-B013-17BF29E40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1907" y="5537168"/>
            <a:ext cx="12192000" cy="60155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2A4996"/>
                </a:solidFill>
                <a:latin typeface="Exo 2 Medium" panose="00000600000000000000" pitchFamily="50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8CA02F7-5344-4C18-ABBD-DFF8D335BF11}"/>
              </a:ext>
            </a:extLst>
          </p:cNvPr>
          <p:cNvSpPr/>
          <p:nvPr userDrawn="1"/>
        </p:nvSpPr>
        <p:spPr>
          <a:xfrm>
            <a:off x="-1191" y="6541675"/>
            <a:ext cx="10358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  <a:latin typeface="Exo 2" panose="00000500000000000000" pitchFamily="50" charset="0"/>
              </a:rPr>
              <a:t>LNC GmbH 2022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70C0AA-15A3-4B86-BB1B-F32BCE637E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47" y="60717"/>
            <a:ext cx="1657350" cy="9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auf der gesamten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9B3B96-8A6A-4DBF-B2D9-1CF96486643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38159" y="1484315"/>
            <a:ext cx="10043768" cy="435133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7A3E41C-813B-4159-9322-115034E7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1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Konsortial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D892019-AF03-46CF-A0B0-636ADD9188C6}"/>
              </a:ext>
            </a:extLst>
          </p:cNvPr>
          <p:cNvCxnSpPr>
            <a:cxnSpLocks/>
          </p:cNvCxnSpPr>
          <p:nvPr userDrawn="1"/>
        </p:nvCxnSpPr>
        <p:spPr>
          <a:xfrm>
            <a:off x="10436073" y="969038"/>
            <a:ext cx="0" cy="52651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41C72-F124-439C-90DE-8FF0C9D90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634" y="1484312"/>
            <a:ext cx="9411271" cy="4749839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latin typeface="Exo 2 Medium" panose="00000600000000000000" pitchFamily="50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9CADA3B-BCA3-4621-878B-6746F0366D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52357" y="1273665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439DDB9-63EE-4104-944C-2B7A7E69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9325539F-B08E-4081-A018-2532B9DA9A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52357" y="2064893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F7853C5A-7DD0-46F8-9841-0A571EC696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52357" y="2856121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7">
            <a:extLst>
              <a:ext uri="{FF2B5EF4-FFF2-40B4-BE49-F238E27FC236}">
                <a16:creationId xmlns:a16="http://schemas.microsoft.com/office/drawing/2014/main" id="{A53E9FC7-94BC-425C-B490-0F8C86E5DE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652357" y="3647349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59FA894C-ED0A-47A3-B7B9-51F852ABEE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52357" y="4438577"/>
            <a:ext cx="1296000" cy="61200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2915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uer 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710C232-4541-45BD-AB29-A6DAA5B4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2446303"/>
            <a:ext cx="11640853" cy="1772144"/>
          </a:xfrm>
          <a:prstGeom prst="rect">
            <a:avLst/>
          </a:prstGeom>
        </p:spPr>
        <p:txBody>
          <a:bodyPr vert="horz" lIns="180000" tIns="45720" rIns="91440" bIns="45720" rtlCol="0" anchor="ctr">
            <a:normAutofit/>
          </a:bodyPr>
          <a:lstStyle>
            <a:lvl1pPr>
              <a:defRPr sz="3600"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FC28C06-1772-43E3-922D-0B4959031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310">
            <a:off x="-1876668" y="3631764"/>
            <a:ext cx="2512289" cy="30789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99" y="248012"/>
            <a:ext cx="1409922" cy="5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7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2BD3F1-96AB-463B-A1EC-8A60D63675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80672" y="2354896"/>
            <a:ext cx="5116995" cy="401901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Exo 2" panose="00000500000000000000" pitchFamily="50" charset="0"/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latin typeface="Exo 2" panose="00000500000000000000" pitchFamily="50" charset="0"/>
              </a:defRPr>
            </a:lvl2pPr>
            <a:lvl3pPr>
              <a:defRPr sz="1600">
                <a:latin typeface="Exo 2" panose="00000500000000000000" pitchFamily="50" charset="0"/>
              </a:defRPr>
            </a:lvl3pPr>
            <a:lvl4pPr>
              <a:defRPr sz="1600">
                <a:latin typeface="Exo 2" panose="00000500000000000000" pitchFamily="50" charset="0"/>
              </a:defRPr>
            </a:lvl4pPr>
            <a:lvl5pPr>
              <a:defRPr sz="1600">
                <a:latin typeface="Exo 2" panose="00000500000000000000" pitchFamily="50" charset="0"/>
              </a:defRPr>
            </a:lvl5pPr>
          </a:lstStyle>
          <a:p>
            <a:pPr lvl="0"/>
            <a:r>
              <a:rPr lang="de-DE" dirty="0"/>
              <a:t>Name Vorname</a:t>
            </a:r>
          </a:p>
          <a:p>
            <a:pPr lvl="0"/>
            <a:r>
              <a:rPr lang="de-DE" dirty="0"/>
              <a:t>LNC </a:t>
            </a:r>
            <a:r>
              <a:rPr lang="de-DE" dirty="0" err="1"/>
              <a:t>LogisticNetwork</a:t>
            </a:r>
            <a:r>
              <a:rPr lang="de-DE" dirty="0"/>
              <a:t> Consultants GmbH</a:t>
            </a:r>
          </a:p>
          <a:p>
            <a:pPr lvl="0"/>
            <a:r>
              <a:rPr lang="de-DE" dirty="0" err="1"/>
              <a:t>Georgsplatz</a:t>
            </a:r>
            <a:r>
              <a:rPr lang="de-DE" dirty="0"/>
              <a:t> 12</a:t>
            </a:r>
          </a:p>
          <a:p>
            <a:pPr lvl="0"/>
            <a:r>
              <a:rPr lang="de-DE" dirty="0"/>
              <a:t>30159 Hannover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+49 511 35 77 92 0</a:t>
            </a:r>
          </a:p>
          <a:p>
            <a:pPr lvl="0"/>
            <a:r>
              <a:rPr lang="de-DE" dirty="0"/>
              <a:t>sts@lnc-hannover.de</a:t>
            </a:r>
          </a:p>
          <a:p>
            <a:pPr lvl="0"/>
            <a:r>
              <a:rPr lang="de-DE" dirty="0"/>
              <a:t>www.lnc-hannover.de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05. August 2020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CE9EAE-231A-4CB1-9492-B4F873456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0672" y="1816472"/>
            <a:ext cx="5116995" cy="538423"/>
          </a:xfrm>
        </p:spPr>
        <p:txBody>
          <a:bodyPr lIns="0">
            <a:noAutofit/>
          </a:bodyPr>
          <a:lstStyle>
            <a:lvl1pPr marL="0" indent="0">
              <a:buNone/>
              <a:defRPr sz="1800">
                <a:latin typeface="Exo 2 Medium" panose="00000600000000000000" pitchFamily="50" charset="0"/>
              </a:defRPr>
            </a:lvl1pPr>
            <a:lvl2pPr>
              <a:defRPr sz="1800">
                <a:latin typeface="Exo 2 Medium" panose="00000600000000000000" pitchFamily="50" charset="0"/>
              </a:defRPr>
            </a:lvl2pPr>
            <a:lvl3pPr>
              <a:defRPr sz="1800">
                <a:latin typeface="Exo 2 Medium" panose="00000600000000000000" pitchFamily="50" charset="0"/>
              </a:defRPr>
            </a:lvl3pPr>
            <a:lvl4pPr>
              <a:defRPr sz="1800">
                <a:latin typeface="Exo 2 Medium" panose="00000600000000000000" pitchFamily="50" charset="0"/>
              </a:defRPr>
            </a:lvl4pPr>
            <a:lvl5pPr>
              <a:defRPr sz="1800">
                <a:latin typeface="Exo 2 Medium" panose="00000600000000000000" pitchFamily="50" charset="0"/>
              </a:defRPr>
            </a:lvl5pPr>
          </a:lstStyle>
          <a:p>
            <a:pPr lvl="0"/>
            <a:r>
              <a:rPr lang="de-DE" dirty="0"/>
              <a:t>Text eingeben, z.B. Vielen Dank!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C28C06-1772-43E3-922D-0B4959031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310">
            <a:off x="-1754748" y="1120212"/>
            <a:ext cx="2512289" cy="30789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99" y="248012"/>
            <a:ext cx="1409922" cy="5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710C232-4541-45BD-AB29-A6DAA5B4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59BF0C-93E1-4FF7-8205-C6CDF8BB1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59" y="1484313"/>
            <a:ext cx="11211255" cy="4797490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52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3E1414-8591-4ADF-914D-1086C2F6E94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8160" y="1484236"/>
            <a:ext cx="5369403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9A6639F-DDC3-465D-A3B2-575C25DC2B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68153" y="1484236"/>
            <a:ext cx="5185688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B594F9A-2220-458E-A61D-B6E8F0760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1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: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852" y="1484313"/>
            <a:ext cx="4835039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807C35-DE7E-402D-B590-5756A2D321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161" y="1484315"/>
            <a:ext cx="4835039" cy="435133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FC3FDC8-137D-490E-94F4-BC6E781D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9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und 1 Spal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807C35-DE7E-402D-B590-5756A2D321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161" y="1484316"/>
            <a:ext cx="4835039" cy="2112169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9DD7178-840C-439D-832B-B7F1889726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161" y="3723488"/>
            <a:ext cx="4835039" cy="2112169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9516A2C-3F81-4275-BF30-3FB537F5A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2852" y="1494643"/>
            <a:ext cx="4835039" cy="4351338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F81302F-DA38-482C-BBF7-FB03B99E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und 1 Spal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0807C35-DE7E-402D-B590-5756A2D321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159" y="1486069"/>
            <a:ext cx="3142284" cy="1432720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E46749F-86AE-4CF8-A2E3-B1E793BA9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4740" y="1486069"/>
            <a:ext cx="6503149" cy="4706506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BA7E303C-156C-4E16-B10E-221E925A6A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7051" y="3122962"/>
            <a:ext cx="3142284" cy="1432720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3A9E89A0-3C1F-4159-BA2B-44DD606F85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7051" y="4741279"/>
            <a:ext cx="3142284" cy="1432720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543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F396FA-35F0-49B6-9821-787C1303ED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52376" y="1591007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F1160FB5-FBE9-4F66-8259-0744E22C812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52376" y="3203298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3B60BDFD-8C82-433B-8619-52DE3E4FCC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9519" y="1591007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C6E350BB-14E6-4019-AB99-79DA5FCC069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52376" y="4812656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BCC7874A-DE58-470D-9A9E-36A6317A2A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29519" y="3203298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015A0976-871F-437A-946E-D92FF40671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29519" y="4812656"/>
            <a:ext cx="3843624" cy="1440000"/>
          </a:xfr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454276DD-C56C-40D0-A019-D1E85325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9" y="1537973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3181491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4806672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55" y="1591837"/>
            <a:ext cx="1307592" cy="149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32" y="3203298"/>
            <a:ext cx="1292638" cy="1476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32" y="4806672"/>
            <a:ext cx="1298162" cy="1483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7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: 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9B3B96-8A6A-4DBF-B2D9-1CF96486643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053" y="1484315"/>
            <a:ext cx="4835039" cy="435133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E867AF-C03B-442B-9075-FC9B9C5CD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8853" y="1484313"/>
            <a:ext cx="6151215" cy="438005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2pPr>
            <a:lvl3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3pPr>
            <a:lvl4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4pPr>
            <a:lvl5pPr>
              <a:defRPr sz="1600">
                <a:solidFill>
                  <a:srgbClr val="434852"/>
                </a:solidFill>
                <a:latin typeface="Exo 2" panose="00000500000000000000" pitchFamily="50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1D20C20-64F1-42B0-B263-16A537EC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4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159" y="4729165"/>
            <a:ext cx="10043768" cy="1289049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>
                <a:solidFill>
                  <a:srgbClr val="434852"/>
                </a:solidFill>
                <a:latin typeface="Exo 2 Medium" panose="00000600000000000000" pitchFamily="50" charset="0"/>
              </a:defRPr>
            </a:lvl1pPr>
            <a:lvl2pPr>
              <a:defRPr sz="1600"/>
            </a:lvl2pPr>
            <a:lvl3pPr>
              <a:defRPr sz="1600">
                <a:solidFill>
                  <a:srgbClr val="9DBC5E"/>
                </a:solidFill>
              </a:defRPr>
            </a:lvl3pPr>
            <a:lvl4pPr>
              <a:defRPr sz="1600">
                <a:solidFill>
                  <a:srgbClr val="434852"/>
                </a:solidFill>
              </a:defRPr>
            </a:lvl4pPr>
            <a:lvl5pPr>
              <a:defRPr sz="1600">
                <a:solidFill>
                  <a:srgbClr val="43485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769B3B96-8A6A-4DBF-B2D9-1CF96486643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38159" y="1484313"/>
            <a:ext cx="10043768" cy="3026438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184891-121A-418A-9C92-9E2EB6D1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57" y="752130"/>
            <a:ext cx="9979731" cy="61648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latin typeface="Exo 2 Medium" panose="00000600000000000000" pitchFamily="50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01" y="766477"/>
            <a:ext cx="9979731" cy="782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301" y="1651974"/>
            <a:ext cx="11308819" cy="458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E9E3025-691D-4BAF-85B8-42AD21F1F68E}"/>
              </a:ext>
            </a:extLst>
          </p:cNvPr>
          <p:cNvSpPr txBox="1"/>
          <p:nvPr userDrawn="1"/>
        </p:nvSpPr>
        <p:spPr>
          <a:xfrm>
            <a:off x="91622" y="6558515"/>
            <a:ext cx="5593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  <a:latin typeface="Exo 2" panose="00000500000000000000" pitchFamily="50" charset="0"/>
              </a:rPr>
              <a:t>LNC GmbH 2022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4BC08B8-73FF-4406-BDF8-6E8D5133E574}"/>
              </a:ext>
            </a:extLst>
          </p:cNvPr>
          <p:cNvGrpSpPr/>
          <p:nvPr userDrawn="1"/>
        </p:nvGrpSpPr>
        <p:grpSpPr>
          <a:xfrm>
            <a:off x="-2763279" y="1948027"/>
            <a:ext cx="1056000" cy="792000"/>
            <a:chOff x="-1482836" y="623848"/>
            <a:chExt cx="792000" cy="79200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E36D98F-6048-486D-A33B-E55A71B9F37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solidFill>
              <a:srgbClr val="2A49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7B958E0-155E-448C-B131-03C2C4627699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42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73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150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0B74B95-8FA0-4149-ADAE-94A709EA0BA2}"/>
              </a:ext>
            </a:extLst>
          </p:cNvPr>
          <p:cNvGrpSpPr/>
          <p:nvPr userDrawn="1"/>
        </p:nvGrpSpPr>
        <p:grpSpPr>
          <a:xfrm>
            <a:off x="-3907973" y="1948027"/>
            <a:ext cx="1056000" cy="792000"/>
            <a:chOff x="-1482836" y="1545928"/>
            <a:chExt cx="792000" cy="792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504E3F26-EEBC-45B2-AA10-23F6B81BD1D3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solidFill>
              <a:srgbClr val="434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802793C-2A62-4250-BC99-B3A644EF8043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67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72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82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EBED3A3-33DF-4D85-903D-5BEA4AD4B246}"/>
              </a:ext>
            </a:extLst>
          </p:cNvPr>
          <p:cNvGrpSpPr/>
          <p:nvPr userDrawn="1"/>
        </p:nvGrpSpPr>
        <p:grpSpPr>
          <a:xfrm>
            <a:off x="-1604749" y="1949776"/>
            <a:ext cx="1056000" cy="792000"/>
            <a:chOff x="-1482836" y="2430992"/>
            <a:chExt cx="792000" cy="792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436B83F-B5E3-49B4-8B60-FEF843ACABC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solidFill>
              <a:srgbClr val="9DB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CC0FC71-25B8-45D3-A193-EF4EFBF6E756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157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188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94</a:t>
              </a: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85BD634A-AAC2-4D0F-A694-0D27A40A58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375">
            <a:off x="-1099524" y="-293384"/>
            <a:ext cx="1558163" cy="1909618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3B06569-29CC-4F82-872E-907901E511B3}"/>
              </a:ext>
            </a:extLst>
          </p:cNvPr>
          <p:cNvSpPr/>
          <p:nvPr userDrawn="1"/>
        </p:nvSpPr>
        <p:spPr>
          <a:xfrm>
            <a:off x="11701173" y="6574852"/>
            <a:ext cx="380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3A0FBA1-A04E-4938-8BEF-CC69B17F136C}" type="slidenum">
              <a:rPr lang="de-DE" sz="800" smtClean="0">
                <a:solidFill>
                  <a:schemeClr val="bg1">
                    <a:lumMod val="65000"/>
                  </a:schemeClr>
                </a:solidFill>
                <a:latin typeface="Exo 2" panose="00000500000000000000" pitchFamily="50" charset="0"/>
              </a:rPr>
              <a:pPr algn="ctr"/>
              <a:t>‹Nr.›</a:t>
            </a:fld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8D76D8D-4C82-4B6B-8B8B-C0ECF8E00D77}"/>
              </a:ext>
            </a:extLst>
          </p:cNvPr>
          <p:cNvGrpSpPr/>
          <p:nvPr userDrawn="1"/>
        </p:nvGrpSpPr>
        <p:grpSpPr>
          <a:xfrm>
            <a:off x="-3911907" y="2792858"/>
            <a:ext cx="1056000" cy="792000"/>
            <a:chOff x="-1482836" y="1545928"/>
            <a:chExt cx="792000" cy="792000"/>
          </a:xfrm>
          <a:solidFill>
            <a:srgbClr val="6B7079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7FB9126-B693-40E0-8DD3-1069F9E495EA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B9142DB-78A5-4A68-8B6F-B05D3F68FA7B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107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112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121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81346B8-3223-4333-8D1B-BEE50AC49759}"/>
              </a:ext>
            </a:extLst>
          </p:cNvPr>
          <p:cNvGrpSpPr/>
          <p:nvPr userDrawn="1"/>
        </p:nvGrpSpPr>
        <p:grpSpPr>
          <a:xfrm>
            <a:off x="-3911907" y="3641404"/>
            <a:ext cx="1056000" cy="792000"/>
            <a:chOff x="-1482836" y="1545928"/>
            <a:chExt cx="792000" cy="792000"/>
          </a:xfrm>
          <a:solidFill>
            <a:srgbClr val="90939A"/>
          </a:solidFill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B438D74-DDD3-4DB1-8CF6-544C18E90DE2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A79A638-5DE7-469D-B024-36B54EC84ABC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144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147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154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A05B06C-6F28-46DC-B716-C81D462377E5}"/>
              </a:ext>
            </a:extLst>
          </p:cNvPr>
          <p:cNvGrpSpPr/>
          <p:nvPr userDrawn="1"/>
        </p:nvGrpSpPr>
        <p:grpSpPr>
          <a:xfrm>
            <a:off x="-3911907" y="4489950"/>
            <a:ext cx="1056000" cy="792000"/>
            <a:chOff x="-1482836" y="1545928"/>
            <a:chExt cx="792000" cy="792000"/>
          </a:xfrm>
          <a:solidFill>
            <a:srgbClr val="B9BAC0"/>
          </a:solidFill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31499B2-7598-43C7-A76F-913B66F0D6F1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154592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5DD30DC-DD99-4F77-A92B-E83F3C38305E}"/>
                </a:ext>
              </a:extLst>
            </p:cNvPr>
            <p:cNvSpPr txBox="1"/>
            <p:nvPr userDrawn="1"/>
          </p:nvSpPr>
          <p:spPr>
            <a:xfrm>
              <a:off x="-1403928" y="1641846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185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186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192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E67C72F-861C-4749-BF27-9819FE6B25B6}"/>
              </a:ext>
            </a:extLst>
          </p:cNvPr>
          <p:cNvGrpSpPr/>
          <p:nvPr userDrawn="1"/>
        </p:nvGrpSpPr>
        <p:grpSpPr>
          <a:xfrm>
            <a:off x="-2763279" y="2792858"/>
            <a:ext cx="1056000" cy="792000"/>
            <a:chOff x="-1482836" y="623848"/>
            <a:chExt cx="792000" cy="792000"/>
          </a:xfrm>
          <a:solidFill>
            <a:srgbClr val="5574B1"/>
          </a:solidFill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A3433D7-2EE4-43E8-8E2D-AFE0EC03222B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8AB8013-D5E7-488B-9EA8-435E6391F56E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85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116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177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17EE65A-6EB2-41AB-B65F-23B567932EA9}"/>
              </a:ext>
            </a:extLst>
          </p:cNvPr>
          <p:cNvGrpSpPr/>
          <p:nvPr userDrawn="1"/>
        </p:nvGrpSpPr>
        <p:grpSpPr>
          <a:xfrm>
            <a:off x="-2750696" y="3637689"/>
            <a:ext cx="1056000" cy="792000"/>
            <a:chOff x="-1482836" y="623848"/>
            <a:chExt cx="792000" cy="792000"/>
          </a:xfrm>
          <a:solidFill>
            <a:srgbClr val="8799C8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1E8C9F6B-B286-4754-B072-71155FD2A84C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5508755-760E-4E9E-8A3E-5085C8AEBC95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135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153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200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7F437D4-6244-4151-B765-B5F3F94AF567}"/>
              </a:ext>
            </a:extLst>
          </p:cNvPr>
          <p:cNvGrpSpPr/>
          <p:nvPr userDrawn="1"/>
        </p:nvGrpSpPr>
        <p:grpSpPr>
          <a:xfrm>
            <a:off x="-2756873" y="4486235"/>
            <a:ext cx="1056000" cy="792000"/>
            <a:chOff x="-1482836" y="623848"/>
            <a:chExt cx="792000" cy="792000"/>
          </a:xfrm>
          <a:solidFill>
            <a:srgbClr val="B6BFDF"/>
          </a:solidFill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EBEE7A49-7D33-44E4-95BF-18DE55A4A79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623848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568955E-9CAF-46B0-A0B8-71A5472B9540}"/>
                </a:ext>
              </a:extLst>
            </p:cNvPr>
            <p:cNvSpPr txBox="1"/>
            <p:nvPr userDrawn="1"/>
          </p:nvSpPr>
          <p:spPr>
            <a:xfrm>
              <a:off x="-1403927" y="709573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182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191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223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BEC79D1-0D82-4997-9B23-A475E697F98C}"/>
              </a:ext>
            </a:extLst>
          </p:cNvPr>
          <p:cNvGrpSpPr/>
          <p:nvPr userDrawn="1"/>
        </p:nvGrpSpPr>
        <p:grpSpPr>
          <a:xfrm>
            <a:off x="-1605223" y="2794607"/>
            <a:ext cx="1056000" cy="792000"/>
            <a:chOff x="-1482836" y="2430992"/>
            <a:chExt cx="792000" cy="792000"/>
          </a:xfrm>
          <a:solidFill>
            <a:srgbClr val="AFCA50"/>
          </a:solidFill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9D3E6B8A-0AE3-40E0-BE10-E124AE623D8D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90EA3AC-3C26-4DDD-8F4E-00CC42BE1DEC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175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202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80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5132778-1133-4CD0-A1D9-FC656066A18B}"/>
              </a:ext>
            </a:extLst>
          </p:cNvPr>
          <p:cNvGrpSpPr/>
          <p:nvPr userDrawn="1"/>
        </p:nvGrpSpPr>
        <p:grpSpPr>
          <a:xfrm>
            <a:off x="-1605223" y="3639438"/>
            <a:ext cx="1056000" cy="792000"/>
            <a:chOff x="-1482836" y="2430992"/>
            <a:chExt cx="792000" cy="792000"/>
          </a:xfrm>
          <a:solidFill>
            <a:srgbClr val="C6D9B2"/>
          </a:solidFill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AAEB92ED-620C-48BB-B770-786E81FE25D4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C83981C-52F8-404C-9072-84C5471AF528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198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217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178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57C3D1C-35C0-4FA7-B14E-26D5CAB7D7D1}"/>
              </a:ext>
            </a:extLst>
          </p:cNvPr>
          <p:cNvGrpSpPr/>
          <p:nvPr userDrawn="1"/>
        </p:nvGrpSpPr>
        <p:grpSpPr>
          <a:xfrm>
            <a:off x="-1602273" y="4484269"/>
            <a:ext cx="1056000" cy="792000"/>
            <a:chOff x="-1482836" y="2430992"/>
            <a:chExt cx="792000" cy="792000"/>
          </a:xfrm>
          <a:solidFill>
            <a:srgbClr val="DDE8CD"/>
          </a:solidFill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F742BAA4-C3FA-494C-A962-361F485827FA}"/>
                </a:ext>
              </a:extLst>
            </p:cNvPr>
            <p:cNvSpPr>
              <a:spLocks/>
            </p:cNvSpPr>
            <p:nvPr userDrawn="1"/>
          </p:nvSpPr>
          <p:spPr>
            <a:xfrm>
              <a:off x="-1482836" y="2430992"/>
              <a:ext cx="7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6A65AB4C-FFB4-482D-A15D-5852057C64DD}"/>
                </a:ext>
              </a:extLst>
            </p:cNvPr>
            <p:cNvSpPr txBox="1"/>
            <p:nvPr userDrawn="1"/>
          </p:nvSpPr>
          <p:spPr>
            <a:xfrm>
              <a:off x="-1387018" y="2526910"/>
              <a:ext cx="600363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bg1"/>
                  </a:solidFill>
                </a:rPr>
                <a:t>R: 221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G: 232</a:t>
              </a:r>
            </a:p>
            <a:p>
              <a:r>
                <a:rPr lang="de-DE" sz="1100" dirty="0">
                  <a:solidFill>
                    <a:schemeClr val="bg1"/>
                  </a:solidFill>
                </a:rPr>
                <a:t>B: 205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4EB41FE3-C5F0-482C-B1F7-05FD90D1C6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2406" y="78890"/>
            <a:ext cx="1491615" cy="8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727" r:id="rId11"/>
    <p:sldLayoutId id="2147483728" r:id="rId12"/>
    <p:sldLayoutId id="214748372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434852"/>
          </a:solidFill>
          <a:latin typeface="Exo 2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34852"/>
          </a:solidFill>
          <a:latin typeface="Exo 2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4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D1783-C69C-4D45-B6F3-CAFBACE6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Company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91DBD7-113B-44F3-BA87-939DC16FB4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1907" y="5534003"/>
            <a:ext cx="12192000" cy="601552"/>
          </a:xfrm>
        </p:spPr>
        <p:txBody>
          <a:bodyPr/>
          <a:lstStyle/>
          <a:p>
            <a:r>
              <a:rPr lang="de-DE" dirty="0"/>
              <a:t>Green | Lean | Smart</a:t>
            </a:r>
          </a:p>
        </p:txBody>
      </p:sp>
    </p:spTree>
    <p:extLst>
      <p:ext uri="{BB962C8B-B14F-4D97-AF65-F5344CB8AC3E}">
        <p14:creationId xmlns:p14="http://schemas.microsoft.com/office/powerpoint/2010/main" val="3249423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Excerpt References "</a:t>
            </a:r>
            <a:r>
              <a:rPr lang="en-US" dirty="0" err="1"/>
              <a:t>Intermodality</a:t>
            </a:r>
            <a:r>
              <a:rPr lang="en-US" dirty="0"/>
              <a:t>”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06" y="1475961"/>
            <a:ext cx="2967228" cy="177908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7331652" y="3338217"/>
            <a:ext cx="417835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Status quo - analysis of </a:t>
            </a:r>
            <a:r>
              <a:rPr lang="en-US" sz="1400" dirty="0" err="1"/>
              <a:t>Silkroad</a:t>
            </a:r>
            <a:r>
              <a:rPr lang="en-US" sz="1400" dirty="0"/>
              <a:t> projects and presentation of requirement profiles of stakeholders in Lower Saxony (2017)</a:t>
            </a:r>
            <a:endParaRPr lang="de-DE" sz="1400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70AD375-7C24-439A-A227-704581D5E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787" y="4161709"/>
            <a:ext cx="2907506" cy="1845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652" y="1480075"/>
            <a:ext cx="2970371" cy="177467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3936549" y="3343219"/>
            <a:ext cx="2967228" cy="6229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Feasibility study for a logistics and supply park MEYER WERFT (2017)</a:t>
            </a:r>
            <a:endParaRPr lang="de-DE" sz="1400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1CF59224-9EA6-4B0F-81F5-77D95BB2CE57}"/>
              </a:ext>
            </a:extLst>
          </p:cNvPr>
          <p:cNvSpPr txBox="1">
            <a:spLocks/>
          </p:cNvSpPr>
          <p:nvPr/>
        </p:nvSpPr>
        <p:spPr>
          <a:xfrm>
            <a:off x="3936549" y="6048135"/>
            <a:ext cx="3248444" cy="69943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/>
              <a:t>Marktspiegel</a:t>
            </a:r>
            <a:r>
              <a:rPr lang="en-US" sz="1400" dirty="0"/>
              <a:t> </a:t>
            </a:r>
            <a:r>
              <a:rPr lang="en-US" sz="1400" dirty="0" err="1"/>
              <a:t>Logistik</a:t>
            </a:r>
            <a:r>
              <a:rPr lang="en-US" sz="1400" dirty="0"/>
              <a:t> - Logistics-related investments in Lower Saxony (since 2005)</a:t>
            </a: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52" y="4156127"/>
            <a:ext cx="2970371" cy="184508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7331651" y="6080674"/>
            <a:ext cx="4098349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0" i="0" u="none" strike="noStrike" baseline="0" dirty="0"/>
              <a:t>HAJ SMART FREIGHTER: </a:t>
            </a:r>
            <a:r>
              <a:rPr lang="en-US" sz="1400" dirty="0"/>
              <a:t>Air freight connection between Hanover, Germany and China (2020)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DE4994F-631D-49C6-A751-BD1905D22DA5}"/>
              </a:ext>
            </a:extLst>
          </p:cNvPr>
          <p:cNvSpPr txBox="1">
            <a:spLocks/>
          </p:cNvSpPr>
          <p:nvPr/>
        </p:nvSpPr>
        <p:spPr>
          <a:xfrm>
            <a:off x="527987" y="3338217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Moderation of the WG Freight Transport Centers Lower Saxony/Bremen (since 2002)</a:t>
            </a:r>
            <a:endParaRPr lang="de-DE" sz="1400" dirty="0"/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30730" y="6051245"/>
            <a:ext cx="3237710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Multifunctional logistics facility at the GVZ </a:t>
            </a:r>
            <a:r>
              <a:rPr lang="en-US" sz="1400" dirty="0" err="1"/>
              <a:t>Dörpen</a:t>
            </a:r>
            <a:r>
              <a:rPr lang="en-US" sz="1400" dirty="0"/>
              <a:t> site (2017)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26875" t="35667" r="13125" b="10666"/>
          <a:stretch/>
        </p:blipFill>
        <p:spPr>
          <a:xfrm>
            <a:off x="538157" y="4156127"/>
            <a:ext cx="3230283" cy="18058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18" y="1475961"/>
            <a:ext cx="2599297" cy="18978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9107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Clusters &amp; Networks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76336"/>
            <a:ext cx="4869231" cy="47642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6DE018E-C3F5-4467-9BA9-A08F96C64C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45" y="1502054"/>
            <a:ext cx="1942063" cy="4410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8151F4-533C-468F-A63A-8FE3E95C52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10" y="2618420"/>
            <a:ext cx="1741025" cy="4487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8D1F84-4FB5-4834-B0F5-2C78A1938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35" y="3669325"/>
            <a:ext cx="1907474" cy="4310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5E95F43-2193-4E7B-9CF3-08FDAE0BF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13" y="4693367"/>
            <a:ext cx="1484668" cy="662579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9165FF6-C684-4E87-9C9E-1B4143883E9D}"/>
              </a:ext>
            </a:extLst>
          </p:cNvPr>
          <p:cNvSpPr txBox="1">
            <a:spLocks/>
          </p:cNvSpPr>
          <p:nvPr/>
        </p:nvSpPr>
        <p:spPr>
          <a:xfrm>
            <a:off x="7754820" y="1476336"/>
            <a:ext cx="3821484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Logistics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Alliance Germany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since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2010 </a:t>
            </a:r>
            <a:r>
              <a:rPr lang="en-US" dirty="0"/>
              <a:t>PPP with BMVI and German logistics industry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626F367C-704D-4BD6-8322-2D766F7BB1AF}"/>
              </a:ext>
            </a:extLst>
          </p:cNvPr>
          <p:cNvSpPr txBox="1">
            <a:spLocks/>
          </p:cNvSpPr>
          <p:nvPr/>
        </p:nvSpPr>
        <p:spPr>
          <a:xfrm>
            <a:off x="7754820" y="2547083"/>
            <a:ext cx="3821484" cy="6623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</a:rPr>
              <a:t>Lower Saxony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Aviation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since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2008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State of Lower Saxony</a:t>
            </a: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5D09511-FD9E-401E-A67A-E6C0EA983E69}"/>
              </a:ext>
            </a:extLst>
          </p:cNvPr>
          <p:cNvSpPr txBox="1">
            <a:spLocks/>
          </p:cNvSpPr>
          <p:nvPr/>
        </p:nvSpPr>
        <p:spPr>
          <a:xfrm>
            <a:off x="7754820" y="3563045"/>
            <a:ext cx="4269540" cy="6623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Logistics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Portal Niedersachsen e.V.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since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2008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Lower Saxony logistics industry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7D66E3D-8BDD-448D-B6F2-A3EF430C4606}"/>
              </a:ext>
            </a:extLst>
          </p:cNvPr>
          <p:cNvSpPr txBox="1">
            <a:spLocks/>
          </p:cNvSpPr>
          <p:nvPr/>
        </p:nvSpPr>
        <p:spPr>
          <a:xfrm>
            <a:off x="7754820" y="4581422"/>
            <a:ext cx="4269540" cy="6623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KoMoDo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Cooperative use of micro depots </a:t>
            </a:r>
            <a:r>
              <a:rPr lang="en-US" dirty="0"/>
              <a:t>funded by the Federal Ministry for the Environment, Nature Conservation and Nuclear Safety (BMU), national climate protection initiative</a:t>
            </a: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6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Excerpt References "Clusters &amp; Networks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06" y="1531851"/>
            <a:ext cx="2967228" cy="166729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7322509" y="3247947"/>
            <a:ext cx="3375972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Annual network meeting of the </a:t>
            </a:r>
            <a:r>
              <a:rPr lang="en-US" sz="1400" dirty="0" err="1"/>
              <a:t>Förderverein</a:t>
            </a:r>
            <a:r>
              <a:rPr lang="en-US" sz="1400" dirty="0"/>
              <a:t> LAG </a:t>
            </a:r>
            <a:r>
              <a:rPr lang="en-US" sz="1400" dirty="0" err="1"/>
              <a:t>e.V</a:t>
            </a:r>
            <a:r>
              <a:rPr lang="en-US" sz="1400" dirty="0"/>
              <a:t>. </a:t>
            </a:r>
            <a:r>
              <a:rPr lang="de-DE" sz="1400" b="0" i="0" u="none" strike="noStrike" baseline="0" dirty="0"/>
              <a:t>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652" y="1531306"/>
            <a:ext cx="2970371" cy="1672208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3933523" y="3232602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General </a:t>
            </a:r>
            <a:r>
              <a:rPr lang="de-DE" sz="1400" dirty="0" err="1"/>
              <a:t>meeting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Förderverein LAG e.V. (2019)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4002050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538157" y="5712854"/>
            <a:ext cx="312110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Quo Vadis </a:t>
            </a:r>
            <a:r>
              <a:rPr lang="de-DE" sz="1400" dirty="0"/>
              <a:t>- </a:t>
            </a:r>
            <a:r>
              <a:rPr lang="de-DE" sz="1400" dirty="0" err="1"/>
              <a:t>networking</a:t>
            </a:r>
            <a:r>
              <a:rPr lang="de-DE" sz="1400" dirty="0"/>
              <a:t> </a:t>
            </a:r>
            <a:r>
              <a:rPr lang="de-DE" sz="1400" dirty="0" err="1"/>
              <a:t>event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LPN e.V. (2019)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DE4994F-631D-49C6-A751-BD1905D22DA5}"/>
              </a:ext>
            </a:extLst>
          </p:cNvPr>
          <p:cNvSpPr txBox="1">
            <a:spLocks/>
          </p:cNvSpPr>
          <p:nvPr/>
        </p:nvSpPr>
        <p:spPr>
          <a:xfrm>
            <a:off x="7317968" y="5710307"/>
            <a:ext cx="3529102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Moderation of the workshop series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"New edition of the IWVK“ </a:t>
            </a:r>
            <a:r>
              <a:rPr lang="de-DE" sz="1400" dirty="0"/>
              <a:t>(2018-2019)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69562" y="3247947"/>
            <a:ext cx="3089699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Fireside Evening of the </a:t>
            </a:r>
            <a:r>
              <a:rPr lang="en-US" sz="1400" dirty="0" err="1"/>
              <a:t>Förderverein</a:t>
            </a:r>
            <a:r>
              <a:rPr lang="en-US" sz="1400" dirty="0"/>
              <a:t> LAG </a:t>
            </a:r>
            <a:r>
              <a:rPr lang="en-US" sz="1400" dirty="0" err="1"/>
              <a:t>e.V</a:t>
            </a:r>
            <a:r>
              <a:rPr lang="en-US" sz="1400" dirty="0"/>
              <a:t>. (2021), Digital Event</a:t>
            </a:r>
            <a:endParaRPr lang="de-DE" sz="14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0B30C0-0055-4176-8053-DD41A19A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7968" y="3998830"/>
            <a:ext cx="2838682" cy="166415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72A572-9A64-40FC-8BE8-5AC05EB2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27" y="1530085"/>
            <a:ext cx="294266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0D87002-09A8-4FD3-B0AD-D707A047E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2602" y="3996378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A323AB33-3CFE-47B8-85DC-96DF7959B7B4}"/>
              </a:ext>
            </a:extLst>
          </p:cNvPr>
          <p:cNvSpPr txBox="1">
            <a:spLocks/>
          </p:cNvSpPr>
          <p:nvPr/>
        </p:nvSpPr>
        <p:spPr>
          <a:xfrm>
            <a:off x="3899286" y="5712853"/>
            <a:ext cx="3007685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Annual network meeting of the state initiative Niedersachsen Aviation</a:t>
            </a:r>
            <a:r>
              <a:rPr lang="de-DE" sz="1400" b="0" i="0" u="none" strike="noStrike" baseline="0" dirty="0"/>
              <a:t>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9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Communication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76336"/>
            <a:ext cx="4869231" cy="4764208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722375" y="1477833"/>
            <a:ext cx="3736258" cy="4492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>
                <a:solidFill>
                  <a:schemeClr val="accent1"/>
                </a:solidFill>
                <a:latin typeface="Exo 2 Medium" pitchFamily="2" charset="0"/>
              </a:rPr>
              <a:t>Selection</a:t>
            </a:r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Exo 2 Medium" pitchFamily="2" charset="0"/>
              </a:rPr>
              <a:t>of</a:t>
            </a:r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 References: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D6C337-9251-4C64-890C-08293AB70C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7" y="4396829"/>
            <a:ext cx="1402858" cy="4454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38BDBC-A562-49D3-A67D-B3FC01C86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7" y="3156867"/>
            <a:ext cx="1332686" cy="6150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380EDBC-F402-463C-8A9E-6C496F32F2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5" y="2102840"/>
            <a:ext cx="1402858" cy="4192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F903597-1007-4DBE-BA0A-BCF7EA728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7" y="5550255"/>
            <a:ext cx="1572487" cy="280245"/>
          </a:xfrm>
          <a:prstGeom prst="rect">
            <a:avLst/>
          </a:prstGeom>
        </p:spPr>
      </p:pic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C2ECC81-CE67-4A6C-AE1E-7FE10EEC116C}"/>
              </a:ext>
            </a:extLst>
          </p:cNvPr>
          <p:cNvSpPr txBox="1">
            <a:spLocks/>
          </p:cNvSpPr>
          <p:nvPr/>
        </p:nvSpPr>
        <p:spPr>
          <a:xfrm>
            <a:off x="7590504" y="1961337"/>
            <a:ext cx="3821484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Trans4Log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Congress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since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2017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Trade event on the topic of digitalization and logistics 4.0</a:t>
            </a:r>
            <a:endParaRPr lang="de-D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de-DE" altLang="de-DE" dirty="0">
                <a:solidFill>
                  <a:schemeClr val="tx2"/>
                </a:solidFill>
              </a:rPr>
            </a:b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89CF814-0A20-4092-8F06-9F8671CB7024}"/>
              </a:ext>
            </a:extLst>
          </p:cNvPr>
          <p:cNvSpPr txBox="1">
            <a:spLocks/>
          </p:cNvSpPr>
          <p:nvPr/>
        </p:nvSpPr>
        <p:spPr>
          <a:xfrm>
            <a:off x="7590504" y="3048950"/>
            <a:ext cx="3821484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ILA Berlin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Airshow</a:t>
            </a:r>
            <a:endParaRPr lang="de-DE" altLang="de-DE" b="1" dirty="0">
              <a:solidFill>
                <a:schemeClr val="tx2"/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largest aerospace exhibition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 Europe</a:t>
            </a:r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B68691BF-3429-4A30-BA5A-C7D0550455CB}"/>
              </a:ext>
            </a:extLst>
          </p:cNvPr>
          <p:cNvSpPr txBox="1">
            <a:spLocks/>
          </p:cNvSpPr>
          <p:nvPr/>
        </p:nvSpPr>
        <p:spPr>
          <a:xfrm>
            <a:off x="7590504" y="4267123"/>
            <a:ext cx="4369848" cy="88995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transport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logistic</a:t>
            </a: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de-DE" altLang="de-DE" b="1" dirty="0" err="1">
                <a:solidFill>
                  <a:schemeClr val="tx2"/>
                </a:solidFill>
                <a:cs typeface="Arial" pitchFamily="34" charset="0"/>
              </a:rPr>
              <a:t>Munich</a:t>
            </a:r>
            <a:endParaRPr lang="de-DE" altLang="de-DE" b="1" dirty="0">
              <a:solidFill>
                <a:schemeClr val="tx2"/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world's leading trade fair for logistics, mobility, IT and supply chain management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FA3F059-E13D-4FE6-965E-048A9AF6137C}"/>
              </a:ext>
            </a:extLst>
          </p:cNvPr>
          <p:cNvSpPr txBox="1">
            <a:spLocks/>
          </p:cNvSpPr>
          <p:nvPr/>
        </p:nvSpPr>
        <p:spPr>
          <a:xfrm>
            <a:off x="7590504" y="5485296"/>
            <a:ext cx="4369848" cy="12904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b="1" dirty="0">
                <a:solidFill>
                  <a:schemeClr val="tx2"/>
                </a:solidFill>
                <a:cs typeface="Arial" pitchFamily="34" charset="0"/>
              </a:rPr>
              <a:t>Hypermotion Frankfurt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multimodal innovation platform around the future topic of mobility and logistics in Green Cities and Smart Regions</a:t>
            </a:r>
            <a:endParaRPr lang="de-DE" altLang="de-DE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59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77E0B-6DCE-4987-AAAA-84D8A7CA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Measures on behalf of Customers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577340"/>
            <a:ext cx="1207008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8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Excerpt References </a:t>
            </a:r>
            <a:r>
              <a:rPr lang="de-DE" dirty="0"/>
              <a:t>„Communication“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47" y="1532342"/>
            <a:ext cx="2967228" cy="168613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3941693" y="3256688"/>
            <a:ext cx="3053467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Roun</a:t>
            </a:r>
            <a:r>
              <a:rPr lang="de-DE" sz="1400" dirty="0"/>
              <a:t>d Table Indien </a:t>
            </a:r>
            <a:r>
              <a:rPr lang="de-DE" sz="1400" b="0" i="0" u="none" strike="noStrike" baseline="0" dirty="0"/>
              <a:t>(2020)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i="1" dirty="0"/>
              <a:t>Delegation </a:t>
            </a:r>
            <a:r>
              <a:rPr lang="de-DE" sz="1400" i="1" dirty="0" err="1"/>
              <a:t>trip</a:t>
            </a:r>
            <a:endParaRPr lang="de-DE" sz="1400" b="0" i="1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693" y="1523929"/>
            <a:ext cx="2970371" cy="170678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558020" y="3261690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Fruit Logistica Berlin (2020)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i="1" dirty="0"/>
              <a:t>Trade fair</a:t>
            </a:r>
            <a:endParaRPr lang="de-DE" sz="1400" i="1" dirty="0">
              <a:solidFill>
                <a:schemeClr val="accent1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1CF59224-9EA6-4B0F-81F5-77D95BB2CE57}"/>
              </a:ext>
            </a:extLst>
          </p:cNvPr>
          <p:cNvSpPr txBox="1">
            <a:spLocks/>
          </p:cNvSpPr>
          <p:nvPr/>
        </p:nvSpPr>
        <p:spPr>
          <a:xfrm>
            <a:off x="7331413" y="5767478"/>
            <a:ext cx="3248444" cy="69943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ILA Berlin</a:t>
            </a:r>
            <a:r>
              <a:rPr lang="de-DE" sz="1400" dirty="0"/>
              <a:t> </a:t>
            </a:r>
            <a:r>
              <a:rPr lang="de-DE" sz="1400" b="0" i="0" u="none" strike="noStrike" baseline="0" dirty="0"/>
              <a:t>(2018)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i="1" dirty="0"/>
              <a:t>Trade fair</a:t>
            </a:r>
            <a:endParaRPr lang="de-DE" sz="1400" b="0" i="1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063" y="4053067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3938063" y="5737821"/>
            <a:ext cx="2970371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/>
              <a:t>Quo Vadis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i="1" dirty="0"/>
              <a:t>Networking event of </a:t>
            </a:r>
            <a:r>
              <a:rPr lang="de-DE" sz="1400" i="1" dirty="0"/>
              <a:t>LPN e.V</a:t>
            </a:r>
            <a:r>
              <a:rPr lang="de-DE" sz="1400" dirty="0"/>
              <a:t>.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DE4994F-631D-49C6-A751-BD1905D22DA5}"/>
              </a:ext>
            </a:extLst>
          </p:cNvPr>
          <p:cNvSpPr txBox="1">
            <a:spLocks/>
          </p:cNvSpPr>
          <p:nvPr/>
        </p:nvSpPr>
        <p:spPr>
          <a:xfrm>
            <a:off x="7321249" y="3236043"/>
            <a:ext cx="2967228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Trans4Log </a:t>
            </a:r>
            <a:r>
              <a:rPr lang="de-DE" sz="1400" dirty="0" err="1"/>
              <a:t>Congress</a:t>
            </a:r>
            <a:r>
              <a:rPr lang="de-DE" sz="1400" dirty="0"/>
              <a:t>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i="1" dirty="0" err="1"/>
              <a:t>Congress</a:t>
            </a:r>
            <a:endParaRPr lang="de-DE" sz="140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52818" y="5733188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 err="1"/>
              <a:t>logitrans</a:t>
            </a:r>
            <a:r>
              <a:rPr lang="de-DE" sz="1400" dirty="0"/>
              <a:t> Istanbul (2019)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i="1" dirty="0"/>
              <a:t>Trade fair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0B30C0-0055-4176-8053-DD41A19A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49" y="1523929"/>
            <a:ext cx="2999293" cy="168613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72A572-9A64-40FC-8BE8-5AC05EB2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47" y="4034889"/>
            <a:ext cx="2970371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0C9C3A-17D7-44E3-9EBC-E363FA6F9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413" y="4053067"/>
            <a:ext cx="2929906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68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Excerpt</a:t>
            </a:r>
            <a:r>
              <a:rPr lang="de-DE" dirty="0"/>
              <a:t> „Digital und Hybrid Events“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4741" y="4069979"/>
            <a:ext cx="2280537" cy="164483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6829919" y="5782174"/>
            <a:ext cx="2385160" cy="61648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German-British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 err="1"/>
              <a:t>Logistics</a:t>
            </a:r>
            <a:r>
              <a:rPr lang="de-DE" sz="1400" dirty="0"/>
              <a:t> Forum </a:t>
            </a:r>
            <a:r>
              <a:rPr lang="de-DE" sz="1400" b="0" i="0" u="none" strike="noStrike" baseline="0" dirty="0"/>
              <a:t>(2021)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endParaRPr lang="de-DE" sz="14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9919" y="4088216"/>
            <a:ext cx="2385160" cy="163863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B49B9B3-3599-4508-A7EC-7CC6C6A50A25}"/>
              </a:ext>
            </a:extLst>
          </p:cNvPr>
          <p:cNvSpPr txBox="1">
            <a:spLocks/>
          </p:cNvSpPr>
          <p:nvPr/>
        </p:nvSpPr>
        <p:spPr>
          <a:xfrm>
            <a:off x="9394741" y="5782174"/>
            <a:ext cx="2622660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Annual network meeting of the state initiative Niedersachsen Aviation </a:t>
            </a:r>
            <a:r>
              <a:rPr lang="de-DE" sz="1400" b="0" i="0" u="none" strike="noStrike" baseline="0" dirty="0"/>
              <a:t>(2020)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1CF59224-9EA6-4B0F-81F5-77D95BB2CE57}"/>
              </a:ext>
            </a:extLst>
          </p:cNvPr>
          <p:cNvSpPr txBox="1">
            <a:spLocks/>
          </p:cNvSpPr>
          <p:nvPr/>
        </p:nvSpPr>
        <p:spPr>
          <a:xfrm>
            <a:off x="552818" y="3225409"/>
            <a:ext cx="2510547" cy="4055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Hypermotion Frankfurt </a:t>
            </a:r>
            <a:r>
              <a:rPr lang="de-DE" sz="1400" b="0" i="0" u="none" strike="noStrike" baseline="0" dirty="0"/>
              <a:t>(2021)</a:t>
            </a:r>
          </a:p>
          <a:p>
            <a:pPr marR="0" algn="l" rtl="0">
              <a:lnSpc>
                <a:spcPct val="100000"/>
              </a:lnSpc>
              <a:spcBef>
                <a:spcPts val="0"/>
              </a:spcBef>
            </a:pPr>
            <a:endParaRPr lang="de-DE" sz="1400" b="0" i="0" u="none" strike="noStrike" baseline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CDC227-6E7E-4638-9F17-D0C440C6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089" y="1492864"/>
            <a:ext cx="2560320" cy="170688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1BC4B98-9C06-4D77-8FDC-F97FD76A344E}"/>
              </a:ext>
            </a:extLst>
          </p:cNvPr>
          <p:cNvSpPr txBox="1">
            <a:spLocks/>
          </p:cNvSpPr>
          <p:nvPr/>
        </p:nvSpPr>
        <p:spPr>
          <a:xfrm>
            <a:off x="9135585" y="3224236"/>
            <a:ext cx="2503597" cy="48436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de-DE" sz="1400" b="0" i="0" u="none" strike="noStrike" baseline="0" dirty="0" err="1"/>
              <a:t>TransRussia</a:t>
            </a:r>
            <a:r>
              <a:rPr lang="de-DE" sz="1400" b="0" i="0" u="none" strike="noStrike" baseline="0" dirty="0"/>
              <a:t> </a:t>
            </a:r>
            <a:r>
              <a:rPr lang="de-DE" sz="1400" b="0" i="0" u="none" strike="noStrike" baseline="0" dirty="0" err="1"/>
              <a:t>Moscow</a:t>
            </a:r>
            <a:r>
              <a:rPr lang="de-DE" sz="1400" b="0" i="0" u="none" strike="noStrike" baseline="0" dirty="0"/>
              <a:t> (2021)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E93E2D7-4180-4A50-9C48-6C1EFEB4F368}"/>
              </a:ext>
            </a:extLst>
          </p:cNvPr>
          <p:cNvSpPr txBox="1">
            <a:spLocks/>
          </p:cNvSpPr>
          <p:nvPr/>
        </p:nvSpPr>
        <p:spPr>
          <a:xfrm>
            <a:off x="538155" y="5789797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 err="1"/>
              <a:t>transport</a:t>
            </a:r>
            <a:r>
              <a:rPr lang="de-DE" sz="1400" dirty="0"/>
              <a:t> </a:t>
            </a:r>
            <a:r>
              <a:rPr lang="de-DE" sz="1400" dirty="0" err="1"/>
              <a:t>logistic</a:t>
            </a:r>
            <a:r>
              <a:rPr lang="de-DE" sz="1400" dirty="0"/>
              <a:t> </a:t>
            </a:r>
            <a:r>
              <a:rPr lang="de-DE" sz="1400" dirty="0" err="1"/>
              <a:t>Munich</a:t>
            </a:r>
            <a:r>
              <a:rPr lang="de-DE" sz="1400" dirty="0"/>
              <a:t>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C0B30C0-0055-4176-8053-DD41A19A0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037" y="4066367"/>
            <a:ext cx="2967228" cy="166415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72A572-9A64-40FC-8BE8-5AC05EB2D1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4073000"/>
            <a:ext cx="2967226" cy="16690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C0C9C3A-17D7-44E3-9EBC-E363FA6F91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18" y="1487911"/>
            <a:ext cx="2319147" cy="171678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3408A21-F41D-4785-A6B3-C50DB91E2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610" y="1492864"/>
            <a:ext cx="2560320" cy="170688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96C03BD0-0251-4442-86B8-4F82AC3F7C31}"/>
              </a:ext>
            </a:extLst>
          </p:cNvPr>
          <p:cNvSpPr txBox="1">
            <a:spLocks/>
          </p:cNvSpPr>
          <p:nvPr/>
        </p:nvSpPr>
        <p:spPr>
          <a:xfrm>
            <a:off x="3290610" y="3235666"/>
            <a:ext cx="2768070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Hybrid Event </a:t>
            </a:r>
            <a:r>
              <a:rPr lang="de-DE" sz="1400" dirty="0" err="1"/>
              <a:t>with</a:t>
            </a:r>
            <a:r>
              <a:rPr lang="de-DE" sz="1400" dirty="0"/>
              <a:t> DAG: „Europa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Silk Road“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90EBA8CD-041E-4C6C-868F-2ED4F4F358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425" y="1499933"/>
            <a:ext cx="2487168" cy="171316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5220B10-EAAE-4FBA-B43F-761DF9F0D957}"/>
              </a:ext>
            </a:extLst>
          </p:cNvPr>
          <p:cNvSpPr txBox="1">
            <a:spLocks/>
          </p:cNvSpPr>
          <p:nvPr/>
        </p:nvSpPr>
        <p:spPr>
          <a:xfrm>
            <a:off x="6242210" y="3242150"/>
            <a:ext cx="2503597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27th </a:t>
            </a:r>
            <a:r>
              <a:rPr lang="de-DE" sz="1400" dirty="0" err="1"/>
              <a:t>meeting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GVZ  </a:t>
            </a:r>
            <a:r>
              <a:rPr lang="de-DE" sz="1400" dirty="0" err="1"/>
              <a:t>working</a:t>
            </a:r>
            <a:r>
              <a:rPr lang="de-DE" sz="1400" dirty="0"/>
              <a:t> </a:t>
            </a:r>
            <a:r>
              <a:rPr lang="de-DE" sz="1400" dirty="0" err="1"/>
              <a:t>group</a:t>
            </a:r>
            <a:r>
              <a:rPr lang="de-DE" sz="1400" dirty="0"/>
              <a:t>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3C5105A-8BA0-4981-80FD-8C63C7E6E338}"/>
              </a:ext>
            </a:extLst>
          </p:cNvPr>
          <p:cNvSpPr txBox="1">
            <a:spLocks/>
          </p:cNvSpPr>
          <p:nvPr/>
        </p:nvSpPr>
        <p:spPr>
          <a:xfrm>
            <a:off x="3684037" y="5789797"/>
            <a:ext cx="2967228" cy="5148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Trans4Log </a:t>
            </a:r>
            <a:r>
              <a:rPr lang="de-DE" sz="1400" dirty="0" err="1"/>
              <a:t>Congress</a:t>
            </a:r>
            <a:r>
              <a:rPr lang="de-DE" sz="1400" dirty="0"/>
              <a:t>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7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Special Topics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76336"/>
            <a:ext cx="4869230" cy="4764207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722375" y="1477833"/>
            <a:ext cx="3736258" cy="4492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>
                <a:solidFill>
                  <a:schemeClr val="accent1"/>
                </a:solidFill>
                <a:latin typeface="Exo 2 Medium" pitchFamily="2" charset="0"/>
              </a:rPr>
              <a:t>Selection</a:t>
            </a:r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Exo 2 Medium" pitchFamily="2" charset="0"/>
              </a:rPr>
              <a:t>of</a:t>
            </a:r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 References: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683477-FB9B-4265-803F-053FAEEBF4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5" y="2146363"/>
            <a:ext cx="1660107" cy="6462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79C77C-4143-4B5A-AE4A-DD3EB583D3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60" y="3711511"/>
            <a:ext cx="1970303" cy="12193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34FBDF-5E02-4F62-8C43-108B0A4736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92" y="3071661"/>
            <a:ext cx="1905614" cy="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0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 </a:t>
            </a:r>
            <a:r>
              <a:rPr lang="de-DE" dirty="0" err="1"/>
              <a:t>Current</a:t>
            </a:r>
            <a:r>
              <a:rPr lang="de-DE" dirty="0"/>
              <a:t> Topics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13392"/>
            <a:ext cx="7113749" cy="497262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ACFC54D-6E31-40F9-B3B5-8C5A17CC374C}"/>
              </a:ext>
            </a:extLst>
          </p:cNvPr>
          <p:cNvSpPr txBox="1">
            <a:spLocks/>
          </p:cNvSpPr>
          <p:nvPr/>
        </p:nvSpPr>
        <p:spPr>
          <a:xfrm>
            <a:off x="8553272" y="1231455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Mikro-Depots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Cargo Bikes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722073-5CCF-4B22-965F-FFA83564D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22" y="1190839"/>
            <a:ext cx="857250" cy="857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AC1854-A229-4878-AFAB-81ED98FC3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2118247"/>
            <a:ext cx="952500" cy="952500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9C11F65-7073-4246-BAD2-9024C1A16DED}"/>
              </a:ext>
            </a:extLst>
          </p:cNvPr>
          <p:cNvSpPr txBox="1">
            <a:spLocks/>
          </p:cNvSpPr>
          <p:nvPr/>
        </p:nvSpPr>
        <p:spPr>
          <a:xfrm>
            <a:off x="8553272" y="2125377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Combined transport and wagonload traffic 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New Silk Road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E258B94-85C0-46F6-9339-B74C27420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3122258"/>
            <a:ext cx="952500" cy="952500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CF91E33-3224-43FC-A93B-6D68CD915292}"/>
              </a:ext>
            </a:extLst>
          </p:cNvPr>
          <p:cNvSpPr txBox="1">
            <a:spLocks/>
          </p:cNvSpPr>
          <p:nvPr/>
        </p:nvSpPr>
        <p:spPr>
          <a:xfrm>
            <a:off x="8553272" y="3236797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Smart Warehouse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Smart Airport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94DFD0C-1892-4DDB-B507-D5189D7C8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3947894"/>
            <a:ext cx="952500" cy="9525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E628EACE-79E5-40C5-B805-0193C1038FAB}"/>
              </a:ext>
            </a:extLst>
          </p:cNvPr>
          <p:cNvSpPr txBox="1">
            <a:spLocks/>
          </p:cNvSpPr>
          <p:nvPr/>
        </p:nvSpPr>
        <p:spPr>
          <a:xfrm>
            <a:off x="8553272" y="4053519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LNC LIVE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TRANS4LOG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674BC67-2EB9-42EA-BD2F-5EF81A05D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4782262"/>
            <a:ext cx="952500" cy="9525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CF39652B-9979-41AE-9C4A-C7B92F9E0D4A}"/>
              </a:ext>
            </a:extLst>
          </p:cNvPr>
          <p:cNvSpPr txBox="1">
            <a:spLocks/>
          </p:cNvSpPr>
          <p:nvPr/>
        </p:nvSpPr>
        <p:spPr>
          <a:xfrm>
            <a:off x="8553272" y="4913422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New Business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Design </a:t>
            </a:r>
            <a:r>
              <a:rPr lang="de-DE" dirty="0" err="1">
                <a:solidFill>
                  <a:srgbClr val="3B3B3A"/>
                </a:solidFill>
              </a:rPr>
              <a:t>Thinking</a:t>
            </a:r>
            <a:endParaRPr lang="de-DE" dirty="0">
              <a:solidFill>
                <a:srgbClr val="3B3B3A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457458-390D-405C-B776-681999D12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97" y="5648762"/>
            <a:ext cx="952500" cy="9525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2159B449-FB3A-4056-80FF-7DBD6D3D2DCC}"/>
              </a:ext>
            </a:extLst>
          </p:cNvPr>
          <p:cNvSpPr txBox="1">
            <a:spLocks/>
          </p:cNvSpPr>
          <p:nvPr/>
        </p:nvSpPr>
        <p:spPr>
          <a:xfrm>
            <a:off x="8553272" y="5760821"/>
            <a:ext cx="3544478" cy="85725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B3B3A"/>
                </a:solidFill>
              </a:rPr>
              <a:t>Flight Taxi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Industry application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604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 – </a:t>
            </a:r>
            <a:r>
              <a:rPr lang="de-DE" dirty="0" err="1"/>
              <a:t>Logistics</a:t>
            </a:r>
            <a:r>
              <a:rPr lang="de-DE" dirty="0"/>
              <a:t> Consulting „</a:t>
            </a:r>
            <a:r>
              <a:rPr lang="de-DE" dirty="0" err="1"/>
              <a:t>made</a:t>
            </a:r>
            <a:r>
              <a:rPr lang="de-DE" dirty="0"/>
              <a:t> in Germany“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514045"/>
            <a:ext cx="6782780" cy="4764209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73DE135-DE71-4004-8B15-467E62901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1440" y="1514044"/>
            <a:ext cx="4503723" cy="4187733"/>
          </a:xfrm>
        </p:spPr>
        <p:txBody>
          <a:bodyPr>
            <a:normAutofit/>
          </a:bodyPr>
          <a:lstStyle/>
          <a:p>
            <a:r>
              <a:rPr lang="de-DE" b="1" dirty="0" err="1">
                <a:latin typeface="Exo 2" pitchFamily="2" charset="0"/>
              </a:rPr>
              <a:t>Leading</a:t>
            </a:r>
            <a:r>
              <a:rPr lang="de-DE" b="1" dirty="0">
                <a:latin typeface="Exo 2" pitchFamily="2" charset="0"/>
              </a:rPr>
              <a:t> </a:t>
            </a:r>
            <a:r>
              <a:rPr lang="de-DE" b="1" dirty="0" err="1">
                <a:latin typeface="Exo 2" pitchFamily="2" charset="0"/>
              </a:rPr>
              <a:t>topics</a:t>
            </a:r>
            <a:r>
              <a:rPr lang="de-DE" b="1" dirty="0">
                <a:latin typeface="Exo 2" pitchFamily="2" charset="0"/>
              </a:rPr>
              <a:t> 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Exo 2" pitchFamily="2" charset="0"/>
              </a:rPr>
              <a:t>Urban </a:t>
            </a:r>
            <a:r>
              <a:rPr lang="de-DE" dirty="0" err="1">
                <a:latin typeface="Exo 2" pitchFamily="2" charset="0"/>
              </a:rPr>
              <a:t>Logistics</a:t>
            </a:r>
            <a:r>
              <a:rPr lang="de-DE" dirty="0">
                <a:latin typeface="Exo 2" pitchFamily="2" charset="0"/>
              </a:rPr>
              <a:t> &amp; </a:t>
            </a:r>
            <a:r>
              <a:rPr lang="de-DE" dirty="0" err="1">
                <a:latin typeface="Exo 2" pitchFamily="2" charset="0"/>
              </a:rPr>
              <a:t>Intermodality</a:t>
            </a:r>
            <a:endParaRPr lang="de-DE" dirty="0">
              <a:latin typeface="Exo 2" pitchFamily="2" charset="0"/>
            </a:endParaRPr>
          </a:p>
          <a:p>
            <a:r>
              <a:rPr lang="de-DE" b="1" dirty="0">
                <a:latin typeface="Exo 2" pitchFamily="2" charset="0"/>
              </a:rPr>
              <a:t>Customer </a:t>
            </a:r>
            <a:r>
              <a:rPr lang="de-DE" b="1" dirty="0" err="1">
                <a:latin typeface="Exo 2" pitchFamily="2" charset="0"/>
              </a:rPr>
              <a:t>focused</a:t>
            </a:r>
            <a:r>
              <a:rPr lang="de-DE" b="1" dirty="0">
                <a:latin typeface="Exo 2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Exo 2" pitchFamily="2" charset="0"/>
              </a:rPr>
              <a:t>Networks &amp; Clusters</a:t>
            </a:r>
          </a:p>
          <a:p>
            <a:r>
              <a:rPr lang="de-DE" b="1" dirty="0">
                <a:latin typeface="Exo 2" pitchFamily="2" charset="0"/>
              </a:rPr>
              <a:t>Solution-</a:t>
            </a:r>
            <a:r>
              <a:rPr lang="de-DE" b="1" dirty="0" err="1">
                <a:latin typeface="Exo 2" pitchFamily="2" charset="0"/>
              </a:rPr>
              <a:t>oriented</a:t>
            </a:r>
            <a:r>
              <a:rPr lang="de-DE" b="1" dirty="0">
                <a:latin typeface="Exo 2" pitchFamily="2" charset="0"/>
              </a:rPr>
              <a:t>:</a:t>
            </a:r>
            <a:r>
              <a:rPr lang="de-DE" dirty="0">
                <a:latin typeface="Exo 2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Exo 2" pitchFamily="2" charset="0"/>
              </a:rPr>
              <a:t>Platforms</a:t>
            </a:r>
            <a:r>
              <a:rPr lang="de-DE" dirty="0">
                <a:latin typeface="Exo 2" pitchFamily="2" charset="0"/>
              </a:rPr>
              <a:t> &amp; Events</a:t>
            </a:r>
          </a:p>
        </p:txBody>
      </p:sp>
    </p:spTree>
    <p:extLst>
      <p:ext uri="{BB962C8B-B14F-4D97-AF65-F5344CB8AC3E}">
        <p14:creationId xmlns:p14="http://schemas.microsoft.com/office/powerpoint/2010/main" val="191898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793554-BC66-4B51-AE7C-3AE5732F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 Solutions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519A40-7A20-46CE-B151-BC50E1837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" y="1522022"/>
            <a:ext cx="110775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8A463DF-7A56-4D6E-A9B4-903F8BE5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7" y="1483053"/>
            <a:ext cx="6821716" cy="47434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161461-286E-46AB-A7D1-434D198F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</a:t>
            </a:r>
            <a:r>
              <a:rPr lang="en-US" dirty="0"/>
              <a:t>Performance verses</a:t>
            </a:r>
            <a:r>
              <a:rPr lang="de-DE" dirty="0"/>
              <a:t>: Green | Lean | Smart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880FED-3C14-40B9-B115-128D2DD29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6181" y="1690508"/>
            <a:ext cx="3720969" cy="1738492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</a:pPr>
            <a:r>
              <a:rPr lang="en-US" dirty="0"/>
              <a:t>We create sustainable solutions for mobility and logistics that are efficient, powerful and innovative.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6804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EA8AB78-69BA-420B-A16F-43B97CB63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672" y="2354896"/>
            <a:ext cx="6342248" cy="4019015"/>
          </a:xfrm>
        </p:spPr>
        <p:txBody>
          <a:bodyPr/>
          <a:lstStyle/>
          <a:p>
            <a:r>
              <a:rPr lang="de-DE" dirty="0"/>
              <a:t>Stefan Schröder</a:t>
            </a:r>
          </a:p>
          <a:p>
            <a:r>
              <a:rPr lang="en-US" dirty="0"/>
              <a:t>Managing Director of the LNC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Georgsplatz</a:t>
            </a:r>
            <a:r>
              <a:rPr lang="de-DE" dirty="0"/>
              <a:t> 12</a:t>
            </a:r>
          </a:p>
          <a:p>
            <a:r>
              <a:rPr lang="de-DE" dirty="0"/>
              <a:t>30159 Hannover</a:t>
            </a:r>
          </a:p>
          <a:p>
            <a:r>
              <a:rPr lang="de-DE" dirty="0"/>
              <a:t>+49 (0)511 35 77 92 0</a:t>
            </a:r>
          </a:p>
          <a:p>
            <a:r>
              <a:rPr lang="de-DE" dirty="0"/>
              <a:t>StS@LNC-Hannover.de</a:t>
            </a:r>
          </a:p>
          <a:p>
            <a:endParaRPr lang="de-DE" dirty="0"/>
          </a:p>
          <a:p>
            <a:r>
              <a:rPr lang="de-DE" dirty="0"/>
              <a:t>www.LNC-Hannover.de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2ABDA0-AA0E-4F1B-98F6-FD691A226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 err="1">
                <a:solidFill>
                  <a:schemeClr val="accent1"/>
                </a:solidFill>
              </a:rPr>
              <a:t>Contact</a:t>
            </a:r>
            <a:endParaRPr lang="de-DE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6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DCBA96-3F0E-4248-A707-CB88A283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533270"/>
            <a:ext cx="6791325" cy="4752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LNC-Stärken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1D20C41-E331-4B10-A61F-B460917D4668}"/>
              </a:ext>
            </a:extLst>
          </p:cNvPr>
          <p:cNvSpPr txBox="1">
            <a:spLocks/>
          </p:cNvSpPr>
          <p:nvPr/>
        </p:nvSpPr>
        <p:spPr>
          <a:xfrm>
            <a:off x="7533826" y="1533270"/>
            <a:ext cx="4259105" cy="47529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Langjährige Expertise in diversen Bereichen und Projekten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Stark vernetzt: auf lokaler, regionaler, nationaler und internationaler Ebene</a:t>
            </a:r>
            <a:endParaRPr lang="de-DE" sz="1800" dirty="0"/>
          </a:p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Starke Leistungsfähigkeit &amp; hohe Serviceorientierung</a:t>
            </a:r>
            <a:endParaRPr lang="de-DE" sz="1800" dirty="0">
              <a:solidFill>
                <a:srgbClr val="FF0000"/>
              </a:solidFill>
            </a:endParaRPr>
          </a:p>
          <a:p>
            <a:pPr marL="285750" indent="-285750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3B3B3A"/>
                </a:solidFill>
              </a:rPr>
              <a:t>Innovative und effiziente Lösungen</a:t>
            </a:r>
          </a:p>
        </p:txBody>
      </p:sp>
    </p:spTree>
    <p:extLst>
      <p:ext uri="{BB962C8B-B14F-4D97-AF65-F5344CB8AC3E}">
        <p14:creationId xmlns:p14="http://schemas.microsoft.com/office/powerpoint/2010/main" val="262391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6BFD507-6EDA-4EC3-9509-A10BBE668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8" y="1592770"/>
            <a:ext cx="12253623" cy="52652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AFBE54-C434-47D8-8A66-912B0402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5" y="725104"/>
            <a:ext cx="9979731" cy="616485"/>
          </a:xfrm>
        </p:spPr>
        <p:txBody>
          <a:bodyPr/>
          <a:lstStyle/>
          <a:p>
            <a:r>
              <a:rPr lang="en-US" dirty="0"/>
              <a:t>Benefit from more than 23 Years of Market Experience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48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ADCBA96-3F0E-4248-A707-CB88A283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528829"/>
            <a:ext cx="6753225" cy="4752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LNC Mission: #</a:t>
            </a:r>
            <a:r>
              <a:rPr lang="en-US" dirty="0" err="1"/>
              <a:t>LogisticsConnected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9B5EB3-C7D8-413C-ACF4-DA7AC6CA7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3870" y="1528829"/>
            <a:ext cx="4139973" cy="42225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Mobility and services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Innovations and transformation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Technologies and security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Systems and Services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Emission and sustainability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5C7DA360-7C13-47EA-A27A-515A262F6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14475"/>
            <a:ext cx="9499600" cy="5343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BE3A0E-BBEB-4C97-96D5-1CE8ADDF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 LNC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E3649C-1B52-497B-B59F-04909791D51B}"/>
              </a:ext>
            </a:extLst>
          </p:cNvPr>
          <p:cNvSpPr txBox="1"/>
          <p:nvPr/>
        </p:nvSpPr>
        <p:spPr>
          <a:xfrm>
            <a:off x="9246870" y="1295377"/>
            <a:ext cx="303657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latin typeface="Exo 2" pitchFamily="2" charset="0"/>
              </a:rPr>
              <a:t>International 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&gt; </a:t>
            </a:r>
            <a:r>
              <a:rPr lang="de-DE" sz="1600" dirty="0" err="1">
                <a:latin typeface="Exo 2" pitchFamily="2" charset="0"/>
              </a:rPr>
              <a:t>worldwide</a:t>
            </a:r>
            <a:endParaRPr lang="de-DE" sz="1600" dirty="0">
              <a:latin typeface="Exo 2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>
                <a:latin typeface="Exo 2" pitchFamily="2" charset="0"/>
              </a:rPr>
              <a:t>Multilingual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&gt; 6 </a:t>
            </a:r>
            <a:r>
              <a:rPr lang="de-DE" sz="1600" dirty="0" err="1">
                <a:latin typeface="Exo 2" pitchFamily="2" charset="0"/>
              </a:rPr>
              <a:t>languages</a:t>
            </a:r>
            <a:endParaRPr lang="de-DE" sz="1600" dirty="0">
              <a:latin typeface="Exo 2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Exo 2" pitchFamily="2" charset="0"/>
              </a:rPr>
              <a:t>Interdisciplinary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sz="1600" dirty="0">
                <a:latin typeface="Exo 2" pitchFamily="2" charset="0"/>
              </a:rPr>
              <a:t>Economics 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de-DE" sz="1600" dirty="0" err="1">
                <a:latin typeface="Exo 2" pitchFamily="2" charset="0"/>
              </a:rPr>
              <a:t>Logistics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sz="1600" dirty="0">
                <a:latin typeface="Exo 2" pitchFamily="2" charset="0"/>
              </a:rPr>
              <a:t>Business Administration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sz="1600" dirty="0">
                <a:latin typeface="Exo 2" pitchFamily="2" charset="0"/>
              </a:rPr>
              <a:t>Spatial Planning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sz="1600" dirty="0">
                <a:latin typeface="Exo 2" pitchFamily="2" charset="0"/>
              </a:rPr>
              <a:t>Economic Engineering 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sz="1600" dirty="0">
                <a:latin typeface="Exo 2" pitchFamily="2" charset="0"/>
              </a:rPr>
              <a:t>Tourism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Media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Event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sz="1600" dirty="0">
                <a:latin typeface="Exo 2" pitchFamily="2" charset="0"/>
              </a:rPr>
              <a:t>Forestry</a:t>
            </a:r>
            <a:endParaRPr lang="de-DE" sz="1600" dirty="0">
              <a:latin typeface="Exo 2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Exo 2" pitchFamily="2" charset="0"/>
              </a:rPr>
              <a:t>Characteristics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de-DE" sz="1600" dirty="0" err="1">
                <a:latin typeface="Exo 2" pitchFamily="2" charset="0"/>
              </a:rPr>
              <a:t>competent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dirty="0"/>
              <a:t>experienced 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agile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de-DE" sz="1600" dirty="0" err="1">
                <a:latin typeface="Exo 2" pitchFamily="2" charset="0"/>
              </a:rPr>
              <a:t>networked</a:t>
            </a:r>
            <a:br>
              <a:rPr lang="de-DE" sz="1600" dirty="0">
                <a:latin typeface="Exo 2" pitchFamily="2" charset="0"/>
              </a:rPr>
            </a:br>
            <a:r>
              <a:rPr lang="de-DE" sz="1600" dirty="0">
                <a:latin typeface="Exo 2" pitchFamily="2" charset="0"/>
              </a:rPr>
              <a:t>- </a:t>
            </a:r>
            <a:r>
              <a:rPr lang="en-US" dirty="0"/>
              <a:t>solution oriented</a:t>
            </a:r>
            <a:br>
              <a:rPr lang="de-DE" sz="1600" dirty="0">
                <a:latin typeface="Exo 2" pitchFamily="2" charset="0"/>
              </a:rPr>
            </a:br>
            <a:endParaRPr lang="de-DE" sz="1600" dirty="0">
              <a:latin typeface="Ex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4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LNC Business Areas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509616"/>
            <a:ext cx="4869232" cy="4764209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857016" y="1511715"/>
            <a:ext cx="5538772" cy="47974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Core services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provide customized consulting!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create market access!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promote your projects!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create target group specific solutions!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LNC ECO System</a:t>
            </a:r>
          </a:p>
          <a:p>
            <a:r>
              <a:rPr lang="de-DE" dirty="0"/>
              <a:t>Consulting        Networks       Marketing</a:t>
            </a:r>
          </a:p>
        </p:txBody>
      </p:sp>
      <p:sp>
        <p:nvSpPr>
          <p:cNvPr id="6" name="Rechteck 5"/>
          <p:cNvSpPr/>
          <p:nvPr/>
        </p:nvSpPr>
        <p:spPr>
          <a:xfrm>
            <a:off x="6903037" y="3757308"/>
            <a:ext cx="405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&gt;  </a:t>
            </a:r>
          </a:p>
          <a:p>
            <a:r>
              <a:rPr lang="de-DE" b="1" dirty="0"/>
              <a:t>&lt; 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147747" y="3780167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&gt;</a:t>
            </a:r>
          </a:p>
          <a:p>
            <a:r>
              <a:rPr lang="de-DE" b="1" dirty="0"/>
              <a:t>&lt;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60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74EC-7DF3-4478-AFC7-F7AA602A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Consulting Services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C98FD-9783-4D28-BB6B-077D4B784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76336"/>
            <a:ext cx="4869232" cy="4764209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69B497-1EE7-4104-930A-DBCBCD0571D2}"/>
              </a:ext>
            </a:extLst>
          </p:cNvPr>
          <p:cNvSpPr txBox="1">
            <a:spLocks/>
          </p:cNvSpPr>
          <p:nvPr/>
        </p:nvSpPr>
        <p:spPr>
          <a:xfrm>
            <a:off x="5722374" y="1477833"/>
            <a:ext cx="6061955" cy="479749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>
                <a:solidFill>
                  <a:schemeClr val="accent1"/>
                </a:solidFill>
                <a:latin typeface="Exo 2 Medium" pitchFamily="2" charset="0"/>
              </a:rPr>
              <a:t>Selection</a:t>
            </a:r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 </a:t>
            </a:r>
            <a:r>
              <a:rPr lang="de-DE" sz="2400" dirty="0" err="1">
                <a:solidFill>
                  <a:schemeClr val="accent1"/>
                </a:solidFill>
                <a:latin typeface="Exo 2 Medium" pitchFamily="2" charset="0"/>
              </a:rPr>
              <a:t>of</a:t>
            </a:r>
            <a:r>
              <a:rPr lang="de-DE" sz="2400" dirty="0">
                <a:solidFill>
                  <a:schemeClr val="accent1"/>
                </a:solidFill>
                <a:latin typeface="Exo 2 Medium" pitchFamily="2" charset="0"/>
              </a:rPr>
              <a:t> Reference Projects: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Investigation of changes in commercial delivery transport and its effects on urban logistics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Feasibility study bundling of general cargo transports starting from the freight village (GVZ) </a:t>
            </a:r>
            <a:r>
              <a:rPr lang="en-US" dirty="0" err="1"/>
              <a:t>Großbeeren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a commercial transport concept for the </a:t>
            </a:r>
            <a:r>
              <a:rPr lang="en-US" dirty="0" err="1"/>
              <a:t>Tempelhof-Schöneberg</a:t>
            </a:r>
            <a:r>
              <a:rPr lang="en-US" dirty="0"/>
              <a:t> district of Berlin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Strategy aerospace initiative Lower Saxony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on the logistics industry in the Free State of Saxony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City </a:t>
            </a:r>
            <a:r>
              <a:rPr lang="de-DE" dirty="0" err="1"/>
              <a:t>logistics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(Bielefeld, Osnabrück, Frankfurt/Main, Lindau)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Marktspiegel Logistik - </a:t>
            </a:r>
            <a:r>
              <a:rPr lang="de-DE" dirty="0" err="1"/>
              <a:t>Logistics-related</a:t>
            </a:r>
            <a:r>
              <a:rPr lang="de-DE" dirty="0"/>
              <a:t> </a:t>
            </a:r>
            <a:r>
              <a:rPr lang="de-DE" dirty="0" err="1"/>
              <a:t>investments</a:t>
            </a:r>
            <a:r>
              <a:rPr lang="de-DE" dirty="0"/>
              <a:t> in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Saxony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59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43732-17D5-4CBE-ABDA-388A3A35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Consulting Projects on behalf of Customers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6BECB2-AB45-4A2E-9A1B-6AAF60CA6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9" y="1638300"/>
            <a:ext cx="12252960" cy="52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7DFB4-620C-4258-8784-638F296C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Excerpt References "Urban Logistics"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7E2084-6EFF-4A07-A52B-ADA82ED235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979" y="6135666"/>
            <a:ext cx="8110238" cy="4697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/>
              <a:t>Further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logistics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Berlin, Bielefeld, Osnabrück, Hildesheim, Vienna, Lindau, Frankfurt.</a:t>
            </a:r>
            <a:endParaRPr lang="de-DE" sz="14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F2A7EE-13B9-4D0F-9D39-4E57DE611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1448677"/>
            <a:ext cx="2903887" cy="1859471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423CE3A-E085-46C2-9953-D508A13A6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79" y="1443387"/>
            <a:ext cx="2768822" cy="1847183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0DD020F1-D2BB-43DC-B4D9-587FFF4012FC}"/>
              </a:ext>
            </a:extLst>
          </p:cNvPr>
          <p:cNvSpPr txBox="1">
            <a:spLocks/>
          </p:cNvSpPr>
          <p:nvPr/>
        </p:nvSpPr>
        <p:spPr>
          <a:xfrm>
            <a:off x="3942035" y="3342636"/>
            <a:ext cx="3130799" cy="76103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Urban </a:t>
            </a:r>
            <a:r>
              <a:rPr lang="de-DE" sz="1400" dirty="0" err="1"/>
              <a:t>Quarter</a:t>
            </a:r>
            <a:r>
              <a:rPr lang="de-DE" sz="1400" dirty="0"/>
              <a:t> 4.0 Project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(2017-2020), Holzmarkt Areal Berlin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1"/>
                </a:solidFill>
              </a:rPr>
              <a:t>www.urbanelogistik.de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DE13DF8-EE9A-40E0-B976-B0188CFBFFBE}"/>
              </a:ext>
            </a:extLst>
          </p:cNvPr>
          <p:cNvSpPr txBox="1">
            <a:spLocks/>
          </p:cNvSpPr>
          <p:nvPr/>
        </p:nvSpPr>
        <p:spPr>
          <a:xfrm>
            <a:off x="7243603" y="3337792"/>
            <a:ext cx="3454877" cy="85397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Urban Quartier 4.1 Project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(2020-2022), </a:t>
            </a:r>
            <a:r>
              <a:rPr lang="de-DE" sz="1400" dirty="0" err="1"/>
              <a:t>Mierendorf</a:t>
            </a:r>
            <a:r>
              <a:rPr lang="de-DE" sz="1400" dirty="0"/>
              <a:t>-Island Berlin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1"/>
                </a:solidFill>
              </a:rPr>
              <a:t>www.urbanelogistik.de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70AD375-7C24-439A-A227-704581D5E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79" y="4330616"/>
            <a:ext cx="2857500" cy="17145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7CE2F388-F8F5-4467-BB89-E5D8B6AB3275}"/>
              </a:ext>
            </a:extLst>
          </p:cNvPr>
          <p:cNvSpPr txBox="1">
            <a:spLocks/>
          </p:cNvSpPr>
          <p:nvPr/>
        </p:nvSpPr>
        <p:spPr>
          <a:xfrm>
            <a:off x="538157" y="3354066"/>
            <a:ext cx="2927223" cy="6062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Project </a:t>
            </a:r>
            <a:r>
              <a:rPr lang="de-DE" sz="1400" dirty="0" err="1"/>
              <a:t>KoMoDo</a:t>
            </a:r>
            <a:r>
              <a:rPr lang="de-DE" sz="1400" dirty="0"/>
              <a:t> Berlin (2017-2018)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>
                <a:solidFill>
                  <a:schemeClr val="accent1"/>
                </a:solidFill>
              </a:rPr>
              <a:t>www.komodo.berlin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B643ADA8-6293-43AE-8EAB-42D6985D3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" y="4330616"/>
            <a:ext cx="2927223" cy="174345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079FF02A-86AB-47D7-8A82-72F58EC4ADC2}"/>
              </a:ext>
            </a:extLst>
          </p:cNvPr>
          <p:cNvSpPr txBox="1">
            <a:spLocks/>
          </p:cNvSpPr>
          <p:nvPr/>
        </p:nvSpPr>
        <p:spPr>
          <a:xfrm>
            <a:off x="538156" y="6100551"/>
            <a:ext cx="3165163" cy="6062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34852"/>
                </a:solidFill>
                <a:latin typeface="Exo 2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400" dirty="0"/>
              <a:t>Urban </a:t>
            </a:r>
            <a:r>
              <a:rPr lang="de-DE" sz="1400" dirty="0" err="1"/>
              <a:t>Logistics</a:t>
            </a:r>
            <a:r>
              <a:rPr lang="de-DE" sz="1400" dirty="0"/>
              <a:t> Project in Bern (2018)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DDFDC34C-3798-47F0-940B-99ABC889A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98" y="4256977"/>
            <a:ext cx="3127248" cy="176993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B5D6FA-8AF6-4DA1-937A-49E5E81FD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03" y="1459069"/>
            <a:ext cx="2970371" cy="1830229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3BD4251-436B-48FC-A4CD-29E42AFA7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03" y="1459069"/>
            <a:ext cx="1204722" cy="715709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8810459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LNC Design">
      <a:dk1>
        <a:srgbClr val="434852"/>
      </a:dk1>
      <a:lt1>
        <a:sysClr val="window" lastClr="FFFFFF"/>
      </a:lt1>
      <a:dk2>
        <a:srgbClr val="6B7079"/>
      </a:dk2>
      <a:lt2>
        <a:srgbClr val="B9BAC0"/>
      </a:lt2>
      <a:accent1>
        <a:srgbClr val="2A4996"/>
      </a:accent1>
      <a:accent2>
        <a:srgbClr val="9DBC5E"/>
      </a:accent2>
      <a:accent3>
        <a:srgbClr val="90939A"/>
      </a:accent3>
      <a:accent4>
        <a:srgbClr val="B6BFDF"/>
      </a:accent4>
      <a:accent5>
        <a:srgbClr val="5574B1"/>
      </a:accent5>
      <a:accent6>
        <a:srgbClr val="AFCA50"/>
      </a:accent6>
      <a:hlink>
        <a:srgbClr val="8799C8"/>
      </a:hlink>
      <a:folHlink>
        <a:srgbClr val="C6D9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LNC_2020_Format 16x9" id="{4A4B2151-A7EB-4D32-B883-6FA6464E7690}" vid="{57C0DB54-B4E4-4ECF-849C-AFC45B13F2C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Folienmaster_LNC_2020_Format 16x9</Template>
  <TotalTime>0</TotalTime>
  <Words>893</Words>
  <Application>Microsoft Office PowerPoint</Application>
  <PresentationFormat>Breitbild</PresentationFormat>
  <Paragraphs>148</Paragraphs>
  <Slides>22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Exo 2</vt:lpstr>
      <vt:lpstr>Exo 2 Medium</vt:lpstr>
      <vt:lpstr>1_Office</vt:lpstr>
      <vt:lpstr>Company Presentation</vt:lpstr>
      <vt:lpstr>LNC Solutions</vt:lpstr>
      <vt:lpstr>Benefit from more than 23 Years of Market Experience</vt:lpstr>
      <vt:lpstr>LNC Mission: #LogisticsConnected</vt:lpstr>
      <vt:lpstr>Team LNC</vt:lpstr>
      <vt:lpstr>LNC Business Areas</vt:lpstr>
      <vt:lpstr>Consulting Services</vt:lpstr>
      <vt:lpstr>Consulting Projects on behalf of Customers</vt:lpstr>
      <vt:lpstr>Excerpt References "Urban Logistics"</vt:lpstr>
      <vt:lpstr>Excerpt References "Intermodality”</vt:lpstr>
      <vt:lpstr>Clusters &amp; Networks</vt:lpstr>
      <vt:lpstr>Excerpt References "Clusters &amp; Networks</vt:lpstr>
      <vt:lpstr>Communication</vt:lpstr>
      <vt:lpstr>International Measures on behalf of Customers</vt:lpstr>
      <vt:lpstr>Excerpt References „Communication“</vt:lpstr>
      <vt:lpstr>Excerpt „Digital und Hybrid Events“</vt:lpstr>
      <vt:lpstr>Special Topics</vt:lpstr>
      <vt:lpstr>LNC- Current Topics</vt:lpstr>
      <vt:lpstr>LNC – Logistics Consulting „made in Germany“</vt:lpstr>
      <vt:lpstr>LNC-Performance verses: Green | Lean | Smart</vt:lpstr>
      <vt:lpstr>PowerPoint-Präsentation</vt:lpstr>
      <vt:lpstr>LNC-Stärken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LNC Präsi</dc:title>
  <dc:creator>LNC</dc:creator>
  <cp:lastModifiedBy>Maria Stefanova - LNC Hannover</cp:lastModifiedBy>
  <cp:revision>242</cp:revision>
  <cp:lastPrinted>2020-07-28T08:44:36Z</cp:lastPrinted>
  <dcterms:created xsi:type="dcterms:W3CDTF">2021-03-01T11:31:41Z</dcterms:created>
  <dcterms:modified xsi:type="dcterms:W3CDTF">2022-10-06T13:39:45Z</dcterms:modified>
</cp:coreProperties>
</file>